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8" r:id="rId3"/>
    <p:sldId id="270" r:id="rId4"/>
    <p:sldId id="269" r:id="rId5"/>
    <p:sldId id="271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595959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76E7CC-75D6-47D3-8BB3-9BE4107BBCE8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CBC0C5-6DFB-4DD5-B057-44A8020274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337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AD7B-C51C-4E89-A022-186E67A678E8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6716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B7AA4-F085-4BC7-BE2D-D0713560199F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49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52814-C6B8-4C0D-99C6-B6C6B2A6646A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457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58BEF-ABB1-4D2D-9851-C950E4671E11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79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8E959-3BE1-484E-9140-5FC8110FD86B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683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57989-8251-4A39-9E96-00CFFA9A39D7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25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D3A3-B5EF-4701-BA0F-745DC6BED6CB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238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3AA3B-650C-44F2-8CEF-B7A45E207FD7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522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61A2-B043-4FA6-BA34-85D7C4AE7384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57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48345-1DF2-4521-A496-68865783E4F7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283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A9B9-E856-4E7D-A3B2-0AAD0A9F24A4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1733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44C89-3BBC-4F56-9762-597D19B3EC59}" type="datetime1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CAA82-F3B7-48ED-97CA-1AE34F7E0D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15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.post.naver.com/viewer/postView.nhn?volumeNo" TargetMode="External"/><Relationship Id="rId2" Type="http://schemas.openxmlformats.org/officeDocument/2006/relationships/hyperlink" Target="http://www.ctman.kr/paper/news/print.php?newsno=25867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eonsoo98/railload_robo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37616" y="1725768"/>
            <a:ext cx="10716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48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계획 및 기계학습 진행 프로젝트 발표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527495" y="5750597"/>
            <a:ext cx="1284204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김연수</a:t>
            </a:r>
            <a:endParaRPr lang="en-US" altLang="ko-KR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26B2A02-CA2C-4C0F-B136-A555E8258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CAA82-F3B7-48ED-97CA-1AE34F7E0DB0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46D059-B67B-46EF-9D04-02EAF38D4C1B}"/>
              </a:ext>
            </a:extLst>
          </p:cNvPr>
          <p:cNvSpPr txBox="1"/>
          <p:nvPr/>
        </p:nvSpPr>
        <p:spPr>
          <a:xfrm>
            <a:off x="4506311" y="6095714"/>
            <a:ext cx="3179378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2023.06.14</a:t>
            </a:r>
            <a:endParaRPr lang="ko-KR" altLang="en-US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9203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0207" y="324551"/>
            <a:ext cx="84003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595959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01. </a:t>
            </a:r>
            <a:r>
              <a:rPr lang="ko-KR" altLang="en-US" sz="2800" dirty="0">
                <a:solidFill>
                  <a:srgbClr val="595959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진행 프로젝트 소개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C6EF8B1-F084-45B0-8BD0-A616272A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1517"/>
            <a:ext cx="2743200" cy="365125"/>
          </a:xfrm>
        </p:spPr>
        <p:txBody>
          <a:bodyPr/>
          <a:lstStyle/>
          <a:p>
            <a:fld id="{AD8CAA82-F3B7-48ED-97CA-1AE34F7E0DB0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414A2B-DA22-E739-BAD3-E5321075AB73}"/>
              </a:ext>
            </a:extLst>
          </p:cNvPr>
          <p:cNvSpPr txBox="1"/>
          <p:nvPr/>
        </p:nvSpPr>
        <p:spPr>
          <a:xfrm>
            <a:off x="482193" y="6333394"/>
            <a:ext cx="109399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hlinkClick r:id="rId2"/>
              </a:rPr>
              <a:t>http://www.ctman.kr/paper/news/print.php?newsno=25867</a:t>
            </a:r>
            <a:r>
              <a:rPr lang="en-US" altLang="ko-KR" sz="1000" dirty="0"/>
              <a:t> (</a:t>
            </a:r>
            <a:r>
              <a:rPr lang="ko-KR" altLang="en-US" sz="1000" dirty="0"/>
              <a:t>자율</a:t>
            </a:r>
            <a:r>
              <a:rPr lang="en-US" altLang="ko-KR" sz="1000" dirty="0"/>
              <a:t> </a:t>
            </a:r>
            <a:r>
              <a:rPr lang="ko-KR" altLang="en-US" sz="1000" dirty="0"/>
              <a:t>궤도 운행 이송로봇 관련 기사</a:t>
            </a:r>
            <a:r>
              <a:rPr lang="en-US" altLang="ko-KR" sz="1000" dirty="0"/>
              <a:t>)</a:t>
            </a:r>
            <a:br>
              <a:rPr lang="en-US" altLang="ko-KR" sz="1000" dirty="0"/>
            </a:br>
            <a:r>
              <a:rPr lang="en-US" altLang="ko-KR" sz="1000" dirty="0"/>
              <a:t>        </a:t>
            </a:r>
            <a:r>
              <a:rPr lang="en-US" altLang="ko-KR" sz="1000" dirty="0">
                <a:hlinkClick r:id="rId3"/>
              </a:rPr>
              <a:t>https://m.post.naver.com/viewer/postView.nhn?volumeNo</a:t>
            </a:r>
            <a:r>
              <a:rPr lang="en-US" altLang="ko-KR" sz="1000" dirty="0"/>
              <a:t> (</a:t>
            </a:r>
            <a:r>
              <a:rPr lang="ko-KR" altLang="en-US" sz="1000" dirty="0"/>
              <a:t>철도기술연구원 블로그 </a:t>
            </a:r>
            <a:r>
              <a:rPr lang="en-US" altLang="ko-KR" sz="1000" dirty="0"/>
              <a:t>– </a:t>
            </a:r>
            <a:r>
              <a:rPr lang="ko-KR" altLang="en-US" sz="1000" dirty="0"/>
              <a:t>궤도 설명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4D56AEB-82C7-DD27-71B0-3E8C3BE851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193" y="1183501"/>
            <a:ext cx="5170764" cy="33726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B740E4E-DCDE-892A-098A-5D41F7A7C369}"/>
              </a:ext>
            </a:extLst>
          </p:cNvPr>
          <p:cNvSpPr txBox="1"/>
          <p:nvPr/>
        </p:nvSpPr>
        <p:spPr>
          <a:xfrm>
            <a:off x="586502" y="4876564"/>
            <a:ext cx="113197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한국 철도 기술 연구원에서 개발 진행중인 로봇 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철도 선로 작업자의 산업재해 예방과 열악한 작업 환경 개선을 위해 인공지능 기반의 자율 궤도 운행 이송로봇 기술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오픈 소스 기반의 로봇 운영체제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ROS,Robot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Operating System)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으로 프로그램 개발 진행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B60C93-3CF7-D564-B01D-4449B7E22031}"/>
              </a:ext>
            </a:extLst>
          </p:cNvPr>
          <p:cNvSpPr txBox="1"/>
          <p:nvPr/>
        </p:nvSpPr>
        <p:spPr>
          <a:xfrm>
            <a:off x="419204" y="4296758"/>
            <a:ext cx="10657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자율 궤도 운행 이송로봇 개발</a:t>
            </a:r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5B9B4B2-4BA1-BBBF-BEF7-BB3094523F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8187" y="1147083"/>
            <a:ext cx="4839007" cy="323985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1C6FDB2-A7EC-03E5-E9BB-2E0276190D93}"/>
              </a:ext>
            </a:extLst>
          </p:cNvPr>
          <p:cNvSpPr txBox="1"/>
          <p:nvPr/>
        </p:nvSpPr>
        <p:spPr>
          <a:xfrm>
            <a:off x="8021973" y="4516968"/>
            <a:ext cx="18099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&lt; </a:t>
            </a:r>
            <a:r>
              <a:rPr lang="ko-KR" altLang="en-US" sz="16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궤도의 구성 </a:t>
            </a:r>
            <a:r>
              <a:rPr lang="en-US" altLang="ko-KR" sz="16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&gt;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26289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565"/>
    </mc:Choice>
    <mc:Fallback xmlns="">
      <p:transition spd="slow" advTm="3056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0207" y="324551"/>
            <a:ext cx="84003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595959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02. </a:t>
            </a:r>
            <a:r>
              <a:rPr lang="ko-KR" altLang="en-US" sz="2800" dirty="0">
                <a:solidFill>
                  <a:srgbClr val="595959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로봇 필요성 및 기능 소개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C6EF8B1-F084-45B0-8BD0-A616272A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1517"/>
            <a:ext cx="2743200" cy="365125"/>
          </a:xfrm>
        </p:spPr>
        <p:txBody>
          <a:bodyPr/>
          <a:lstStyle/>
          <a:p>
            <a:fld id="{AD8CAA82-F3B7-48ED-97CA-1AE34F7E0DB0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740E4E-DCDE-892A-098A-5D41F7A7C369}"/>
              </a:ext>
            </a:extLst>
          </p:cNvPr>
          <p:cNvSpPr txBox="1"/>
          <p:nvPr/>
        </p:nvSpPr>
        <p:spPr>
          <a:xfrm>
            <a:off x="569724" y="1475700"/>
            <a:ext cx="113197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철도 현장 특성 상 무거운 도구와 장비가 많음 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-&gt; 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무거운 중량물 운반에 활용 가능</a:t>
            </a:r>
            <a:endParaRPr lang="en-US" altLang="ko-KR" sz="1600" dirty="0"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로봇이 스스로 이동하여 열차 접근 및 선로 감시와 경보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선로 시설물에 대한 복합 점검 지원 및 유지보수 데이터 관리 가능 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-&gt; 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로봇의 데이터를 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DB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연동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관제시스템 활용</a:t>
            </a:r>
            <a:endParaRPr lang="en-US" altLang="ko-KR" sz="1600" dirty="0"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B60C93-3CF7-D564-B01D-4449B7E22031}"/>
              </a:ext>
            </a:extLst>
          </p:cNvPr>
          <p:cNvSpPr txBox="1"/>
          <p:nvPr/>
        </p:nvSpPr>
        <p:spPr>
          <a:xfrm>
            <a:off x="402426" y="895894"/>
            <a:ext cx="10657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선로 작업자의 작업 환경 개선</a:t>
            </a:r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A026BF-8600-9F0F-1B28-86AE918D81A2}"/>
              </a:ext>
            </a:extLst>
          </p:cNvPr>
          <p:cNvSpPr txBox="1"/>
          <p:nvPr/>
        </p:nvSpPr>
        <p:spPr>
          <a:xfrm>
            <a:off x="569724" y="3100096"/>
            <a:ext cx="1131979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선로 작업자 사고의 위험도 평가에 따르면 열차와 선로 작업자의 접촉 시나리오가 가장 높음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작업자 통보 강화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열차 감시자 배치 의무화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작업자 착각 오류 예방 </a:t>
            </a:r>
            <a:b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-&gt;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추가적인 인력과 시간 투입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작업계획 수립 시 추가 안전 활동에 많은 시간과 예산이 소요되어 한계점</a:t>
            </a:r>
            <a:endParaRPr lang="en-US" altLang="ko-KR" sz="1200" dirty="0"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따라서 한정적인 인력과 시간으로 선로 작업 시 산업 재해 예방을 위해 로봇 활용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F9C100-D593-43BB-2035-1B369598FBDD}"/>
              </a:ext>
            </a:extLst>
          </p:cNvPr>
          <p:cNvSpPr txBox="1"/>
          <p:nvPr/>
        </p:nvSpPr>
        <p:spPr>
          <a:xfrm>
            <a:off x="402426" y="2520290"/>
            <a:ext cx="10657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선로 작업자의 산업 재해 예방</a:t>
            </a:r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0CEA88-0E8B-A447-0C62-7C1E3D540166}"/>
              </a:ext>
            </a:extLst>
          </p:cNvPr>
          <p:cNvSpPr txBox="1"/>
          <p:nvPr/>
        </p:nvSpPr>
        <p:spPr>
          <a:xfrm>
            <a:off x="569724" y="5058078"/>
            <a:ext cx="1131979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고속철도 선로 등 주요 노선에 대해서는 자동으로 선로 점검이 진행 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선로 </a:t>
            </a:r>
            <a:r>
              <a:rPr lang="ko-KR" altLang="en-US" sz="16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검측차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및 장비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b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-&gt; 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선로 검측 차량 구입 대당 가격은 약 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41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억원 수준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충분한 수의 차량 보유 어려움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-&gt; 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수작업 선로 점검</a:t>
            </a:r>
            <a:endParaRPr lang="en-US" altLang="ko-KR" sz="1600" dirty="0"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선로 검측 차량보다 저렴하며 활용성 높은 로봇을 사용해 효율성 극대화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9A1D2A-9383-D98A-12BF-097D33825DE2}"/>
              </a:ext>
            </a:extLst>
          </p:cNvPr>
          <p:cNvSpPr txBox="1"/>
          <p:nvPr/>
        </p:nvSpPr>
        <p:spPr>
          <a:xfrm>
            <a:off x="402426" y="4503439"/>
            <a:ext cx="10657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경제적 및 운영 효율성</a:t>
            </a:r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394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565"/>
    </mc:Choice>
    <mc:Fallback xmlns="">
      <p:transition spd="slow" advTm="3056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0207" y="324551"/>
            <a:ext cx="84003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595959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03. </a:t>
            </a:r>
            <a:r>
              <a:rPr lang="ko-KR" altLang="en-US" sz="2800" dirty="0">
                <a:solidFill>
                  <a:srgbClr val="595959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로봇에 사용된 딥러닝 설명 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C6EF8B1-F084-45B0-8BD0-A616272A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1517"/>
            <a:ext cx="2743200" cy="365125"/>
          </a:xfrm>
        </p:spPr>
        <p:txBody>
          <a:bodyPr/>
          <a:lstStyle/>
          <a:p>
            <a:fld id="{AD8CAA82-F3B7-48ED-97CA-1AE34F7E0DB0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768C3F-2467-839A-04E8-042C8A458FAF}"/>
              </a:ext>
            </a:extLst>
          </p:cNvPr>
          <p:cNvSpPr txBox="1"/>
          <p:nvPr/>
        </p:nvSpPr>
        <p:spPr>
          <a:xfrm>
            <a:off x="469057" y="1148501"/>
            <a:ext cx="1131979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카메라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라이다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센서 등을 통해 수집된 데이터를 기반으로 학습 데이터 구축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Object Detection Model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인 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YOLOv5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를 활용하고 학습하여 작업자를 인식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및 장애물 탐지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작업자 인식 및 일정 간격을 유지하며 추종 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-&gt; 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하드웨어 제어는 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ROS 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 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(Python 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기반</a:t>
            </a:r>
            <a:r>
              <a:rPr lang="en-US" altLang="ko-KR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 , depth camera </a:t>
            </a:r>
            <a:r>
              <a:rPr lang="ko-KR" altLang="en-US" sz="12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</a:t>
            </a:r>
            <a:endParaRPr lang="en-US" altLang="ko-KR" sz="1600" dirty="0"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자율 복합 점검은 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Rail-Way Segmentation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을 추출 및 학습 후 이상 탐지 개념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B7663A-0B77-080C-D505-A67CD63EDF05}"/>
              </a:ext>
            </a:extLst>
          </p:cNvPr>
          <p:cNvSpPr txBox="1"/>
          <p:nvPr/>
        </p:nvSpPr>
        <p:spPr>
          <a:xfrm>
            <a:off x="301759" y="568695"/>
            <a:ext cx="10657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작업자 추종</a:t>
            </a: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자율 복합 점검 지원</a:t>
            </a:r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9E91CB-0883-A86C-148E-986E9B5BFBB6}"/>
              </a:ext>
            </a:extLst>
          </p:cNvPr>
          <p:cNvSpPr txBox="1"/>
          <p:nvPr/>
        </p:nvSpPr>
        <p:spPr>
          <a:xfrm>
            <a:off x="469057" y="3030941"/>
            <a:ext cx="113197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SLAM(Simultaneous Localization And Mapping) :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지도를 그림과 동시에 로봇의 위치를 추정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Localization :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센서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지도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위치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경로 등을 사용해 위치 파악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Navigation :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원하는 경로를 찾는 방법 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목표 지점 설정 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-&gt;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해당 지점까지 자율 주행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EF123B-E018-78F0-CFA8-7BECB775266B}"/>
              </a:ext>
            </a:extLst>
          </p:cNvPr>
          <p:cNvSpPr txBox="1"/>
          <p:nvPr/>
        </p:nvSpPr>
        <p:spPr>
          <a:xfrm>
            <a:off x="301759" y="2644426"/>
            <a:ext cx="10657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ROS </a:t>
            </a: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기반 궤도 자율 주행</a:t>
            </a:r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1E3723-7282-8B6F-3F34-9BA782FDAC2D}"/>
              </a:ext>
            </a:extLst>
          </p:cNvPr>
          <p:cNvSpPr txBox="1"/>
          <p:nvPr/>
        </p:nvSpPr>
        <p:spPr>
          <a:xfrm>
            <a:off x="469057" y="4773376"/>
            <a:ext cx="1131979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로봇 성능 개선 및 지정 위치 자율 이동 주행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열차 접근 등 이상 상황 인식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선로 탐지 기술과 함께 시설물 검측 장비와 작업 도구 등 다양한 임무 모듈 탑재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자율 복합 점검 연계 인터페이스와 데이터 수집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처리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전송 기술 개발 연구 및 이를 통한 데이터 분석 진행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실제 환경과 유사한 시뮬레이션 환경 개발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484DA0-02EA-12AC-80B7-4C66FA5C2743}"/>
              </a:ext>
            </a:extLst>
          </p:cNvPr>
          <p:cNvSpPr txBox="1"/>
          <p:nvPr/>
        </p:nvSpPr>
        <p:spPr>
          <a:xfrm>
            <a:off x="301758" y="4209117"/>
            <a:ext cx="10657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향후 계획</a:t>
            </a:r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EE41F2-99B0-06A6-5D1B-8935A40EDEC2}"/>
              </a:ext>
            </a:extLst>
          </p:cNvPr>
          <p:cNvSpPr txBox="1"/>
          <p:nvPr/>
        </p:nvSpPr>
        <p:spPr>
          <a:xfrm>
            <a:off x="469057" y="6500421"/>
            <a:ext cx="1093997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hlinkClick r:id="rId2"/>
              </a:rPr>
              <a:t>https://github.com/yeonsoo98/railload_robot</a:t>
            </a:r>
            <a:r>
              <a:rPr lang="en-US" altLang="ko-KR" sz="1000" dirty="0"/>
              <a:t> (</a:t>
            </a:r>
            <a:r>
              <a:rPr lang="ko-KR" altLang="en-US" sz="1000" dirty="0"/>
              <a:t>개인 </a:t>
            </a:r>
            <a:r>
              <a:rPr lang="ko-KR" altLang="en-US" sz="1000" dirty="0" err="1"/>
              <a:t>깃허브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76205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565"/>
    </mc:Choice>
    <mc:Fallback xmlns="">
      <p:transition spd="slow" advTm="3056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0207" y="324551"/>
            <a:ext cx="84003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595959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04. </a:t>
            </a:r>
            <a:r>
              <a:rPr lang="ko-KR" altLang="en-US" sz="2800" dirty="0">
                <a:solidFill>
                  <a:srgbClr val="595959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로봇 소개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C6EF8B1-F084-45B0-8BD0-A616272A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1517"/>
            <a:ext cx="2743200" cy="365125"/>
          </a:xfrm>
        </p:spPr>
        <p:txBody>
          <a:bodyPr/>
          <a:lstStyle/>
          <a:p>
            <a:fld id="{AD8CAA82-F3B7-48ED-97CA-1AE34F7E0DB0}" type="slidenum">
              <a:rPr lang="ko-KR" altLang="en-US" smtClean="0"/>
              <a:t>5</a:t>
            </a:fld>
            <a:endParaRPr lang="ko-KR" altLang="en-US" dirty="0"/>
          </a:p>
        </p:txBody>
      </p:sp>
      <p:pic>
        <p:nvPicPr>
          <p:cNvPr id="3" name="227870494-a5a3e611-8bd7-410a-b657-66c0b24efe99">
            <a:hlinkClick r:id="" action="ppaction://media"/>
            <a:extLst>
              <a:ext uri="{FF2B5EF4-FFF2-40B4-BE49-F238E27FC236}">
                <a16:creationId xmlns:a16="http://schemas.microsoft.com/office/drawing/2014/main" id="{AB52AC8D-0EE6-37A4-CB3D-04C2F8505D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73979" y="1047127"/>
            <a:ext cx="3638226" cy="4984031"/>
          </a:xfrm>
          <a:prstGeom prst="rect">
            <a:avLst/>
          </a:prstGeom>
        </p:spPr>
      </p:pic>
      <p:pic>
        <p:nvPicPr>
          <p:cNvPr id="6" name="230833949-0e91f826-3e78-483e-8adb-143eca75a6a9">
            <a:hlinkClick r:id="" action="ppaction://media"/>
            <a:extLst>
              <a:ext uri="{FF2B5EF4-FFF2-40B4-BE49-F238E27FC236}">
                <a16:creationId xmlns:a16="http://schemas.microsoft.com/office/drawing/2014/main" id="{B88FBA9F-71D4-C9C8-E0DB-A1E9CD49BCA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9795" y="1047127"/>
            <a:ext cx="3857625" cy="4984031"/>
          </a:xfrm>
          <a:prstGeom prst="rect">
            <a:avLst/>
          </a:prstGeom>
        </p:spPr>
      </p:pic>
      <p:pic>
        <p:nvPicPr>
          <p:cNvPr id="7" name="KakaoTalk_20230605_155618333">
            <a:hlinkClick r:id="" action="ppaction://media"/>
            <a:extLst>
              <a:ext uri="{FF2B5EF4-FFF2-40B4-BE49-F238E27FC236}">
                <a16:creationId xmlns:a16="http://schemas.microsoft.com/office/drawing/2014/main" id="{8F49758D-36BB-AEC8-2409-D88827B6A51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276887" y="1047127"/>
            <a:ext cx="3857625" cy="49840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362BE9-34A3-939A-C549-2455EB3700B0}"/>
              </a:ext>
            </a:extLst>
          </p:cNvPr>
          <p:cNvSpPr txBox="1"/>
          <p:nvPr/>
        </p:nvSpPr>
        <p:spPr>
          <a:xfrm>
            <a:off x="1203645" y="6193655"/>
            <a:ext cx="18099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&lt; </a:t>
            </a:r>
            <a:r>
              <a:rPr lang="ko-KR" altLang="en-US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모터 제어 </a:t>
            </a:r>
            <a:r>
              <a:rPr lang="en-US" altLang="ko-KR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&gt;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2C96C1-B921-61A8-EB43-6EA4E69F3D91}"/>
              </a:ext>
            </a:extLst>
          </p:cNvPr>
          <p:cNvSpPr txBox="1"/>
          <p:nvPr/>
        </p:nvSpPr>
        <p:spPr>
          <a:xfrm>
            <a:off x="5446782" y="6193655"/>
            <a:ext cx="18099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&lt; </a:t>
            </a:r>
            <a:r>
              <a:rPr lang="ko-KR" altLang="en-US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사람 추종 </a:t>
            </a:r>
            <a:r>
              <a:rPr lang="en-US" altLang="ko-KR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&gt;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87740A-2733-9FDA-B392-0FC7B0E6B378}"/>
              </a:ext>
            </a:extLst>
          </p:cNvPr>
          <p:cNvSpPr txBox="1"/>
          <p:nvPr/>
        </p:nvSpPr>
        <p:spPr>
          <a:xfrm>
            <a:off x="9543876" y="6203354"/>
            <a:ext cx="18099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&lt; </a:t>
            </a:r>
            <a:r>
              <a:rPr lang="ko-KR" altLang="en-US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로봇 주행 </a:t>
            </a:r>
            <a:r>
              <a:rPr lang="en-US" altLang="ko-KR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4156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565"/>
    </mc:Choice>
    <mc:Fallback xmlns="">
      <p:transition spd="slow" advTm="30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5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4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3395</TotalTime>
  <Words>502</Words>
  <Application>Microsoft Office PowerPoint</Application>
  <PresentationFormat>와이드스크린</PresentationFormat>
  <Paragraphs>77</Paragraphs>
  <Slides>5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HY견고딕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eineK</dc:creator>
  <cp:lastModifiedBy>김연수</cp:lastModifiedBy>
  <cp:revision>95</cp:revision>
  <dcterms:created xsi:type="dcterms:W3CDTF">2022-03-13T05:38:00Z</dcterms:created>
  <dcterms:modified xsi:type="dcterms:W3CDTF">2023-06-05T06:59:13Z</dcterms:modified>
</cp:coreProperties>
</file>

<file path=docProps/thumbnail.jpeg>
</file>